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8" r:id="rId2"/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65" r:id="rId31"/>
    <p:sldId id="349" r:id="rId32"/>
    <p:sldId id="350" r:id="rId33"/>
    <p:sldId id="351" r:id="rId34"/>
    <p:sldId id="352" r:id="rId35"/>
    <p:sldId id="353" r:id="rId36"/>
    <p:sldId id="367" r:id="rId37"/>
    <p:sldId id="356" r:id="rId38"/>
    <p:sldId id="357" r:id="rId39"/>
    <p:sldId id="358" r:id="rId40"/>
    <p:sldId id="359" r:id="rId41"/>
    <p:sldId id="368" r:id="rId42"/>
    <p:sldId id="361" r:id="rId43"/>
    <p:sldId id="362" r:id="rId44"/>
    <p:sldId id="364" r:id="rId45"/>
    <p:sldId id="371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  <p:clrMru>
    <a:srgbClr val="1540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58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C557556-F493-42CF-B626-8EC3B28B1496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23684DF-8F51-41AA-97CE-E934FDFEF56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7E731F-AE1B-4B59-BE2C-06FF0CDDCFC3}" type="slidenum">
              <a:rPr lang="fr-BE"/>
              <a:pPr/>
              <a:t>10</a:t>
            </a:fld>
            <a:endParaRPr lang="fr-BE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AB3F9C-2D6A-46C2-988E-D25C88A06E21}" type="slidenum">
              <a:rPr lang="fr-BE"/>
              <a:pPr/>
              <a:t>11</a:t>
            </a:fld>
            <a:endParaRPr lang="fr-BE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F3651D-23FD-4AF3-B160-2CC137704652}" type="slidenum">
              <a:rPr lang="fr-BE"/>
              <a:pPr/>
              <a:t>12</a:t>
            </a:fld>
            <a:endParaRPr lang="fr-BE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88C5C4-D130-469D-8EE8-1A62CEE42149}" type="slidenum">
              <a:rPr lang="fr-BE"/>
              <a:pPr/>
              <a:t>13</a:t>
            </a:fld>
            <a:endParaRPr lang="fr-BE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1C84B-4BD9-48A8-989C-A1ECC5AEE970}" type="slidenum">
              <a:rPr lang="fr-BE"/>
              <a:pPr/>
              <a:t>14</a:t>
            </a:fld>
            <a:endParaRPr lang="fr-BE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92A979-F3C8-4448-8471-78E0931DD4CD}" type="slidenum">
              <a:rPr lang="fr-BE"/>
              <a:pPr/>
              <a:t>15</a:t>
            </a:fld>
            <a:endParaRPr lang="fr-BE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7BDABE-643B-4E76-86D6-E6A00E3DB130}" type="slidenum">
              <a:rPr lang="fr-BE"/>
              <a:pPr/>
              <a:t>16</a:t>
            </a:fld>
            <a:endParaRPr lang="fr-BE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3729E7-90D6-4ECD-BF29-7E8BBFD840F5}" type="slidenum">
              <a:rPr lang="fr-BE"/>
              <a:pPr/>
              <a:t>17</a:t>
            </a:fld>
            <a:endParaRPr lang="fr-BE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E64397-8887-49D8-B7CB-D40D1DB366AB}" type="slidenum">
              <a:rPr lang="fr-BE"/>
              <a:pPr/>
              <a:t>18</a:t>
            </a:fld>
            <a:endParaRPr lang="fr-BE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BB20AD-2710-4980-9DC6-CB022A09047D}" type="slidenum">
              <a:rPr lang="fr-BE"/>
              <a:pPr/>
              <a:t>19</a:t>
            </a:fld>
            <a:endParaRPr lang="fr-B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7DA3D3-8EB0-4233-B985-E5EDE57EB2B9}" type="slidenum">
              <a:rPr lang="fr-BE"/>
              <a:pPr/>
              <a:t>2</a:t>
            </a:fld>
            <a:endParaRPr lang="fr-BE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595EAC-A4D8-4FAB-8E82-8D75D4040AFA}" type="slidenum">
              <a:rPr lang="fr-BE"/>
              <a:pPr/>
              <a:t>20</a:t>
            </a:fld>
            <a:endParaRPr lang="fr-BE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CD01A7-E320-4A61-8C80-9E94BD8ECCA0}" type="slidenum">
              <a:rPr lang="fr-BE"/>
              <a:pPr/>
              <a:t>21</a:t>
            </a:fld>
            <a:endParaRPr lang="fr-BE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106EFC-14A3-4E7E-96AD-231263475C51}" type="slidenum">
              <a:rPr lang="fr-BE"/>
              <a:pPr/>
              <a:t>22</a:t>
            </a:fld>
            <a:endParaRPr lang="fr-BE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192C2-3D21-408B-AE33-019176209BB3}" type="slidenum">
              <a:rPr lang="fr-BE"/>
              <a:pPr/>
              <a:t>23</a:t>
            </a:fld>
            <a:endParaRPr lang="fr-B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D45EF5-3704-4C50-8605-6B8A917BA45B}" type="slidenum">
              <a:rPr lang="fr-BE"/>
              <a:pPr/>
              <a:t>24</a:t>
            </a:fld>
            <a:endParaRPr lang="fr-BE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DCA918-6465-4346-B4EB-D690AE30F883}" type="slidenum">
              <a:rPr lang="fr-BE"/>
              <a:pPr/>
              <a:t>25</a:t>
            </a:fld>
            <a:endParaRPr lang="fr-BE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B8CD48-E632-4D33-AC32-16C8075E4715}" type="slidenum">
              <a:rPr lang="fr-BE"/>
              <a:pPr/>
              <a:t>27</a:t>
            </a:fld>
            <a:endParaRPr lang="fr-BE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449DBE-D851-4CC7-AC0B-81778B7DF5AF}" type="slidenum">
              <a:rPr lang="fr-BE"/>
              <a:pPr/>
              <a:t>28</a:t>
            </a:fld>
            <a:endParaRPr lang="fr-BE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227C5-1B69-46D7-96DB-2401BB4C3687}" type="slidenum">
              <a:rPr lang="fr-BE"/>
              <a:pPr/>
              <a:t>29</a:t>
            </a:fld>
            <a:endParaRPr lang="fr-BE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3B7923-7FF5-48C8-AD12-7AC17CF5D33B}" type="slidenum">
              <a:rPr lang="fr-BE"/>
              <a:pPr/>
              <a:t>3</a:t>
            </a:fld>
            <a:endParaRPr lang="fr-BE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53B61F-BC51-4F8F-A195-D858596D4957}" type="slidenum">
              <a:rPr lang="fr-BE"/>
              <a:pPr/>
              <a:t>32</a:t>
            </a:fld>
            <a:endParaRPr lang="fr-BE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D3AAD2-FCE6-417B-83A4-46EAA6174852}" type="slidenum">
              <a:rPr lang="es-EC" smtClean="0">
                <a:latin typeface="Arial" charset="0"/>
                <a:cs typeface="Arial" charset="0"/>
              </a:rPr>
              <a:pPr/>
              <a:t>36</a:t>
            </a:fld>
            <a:endParaRPr lang="es-EC" smtClean="0">
              <a:latin typeface="Arial" charset="0"/>
              <a:cs typeface="Arial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C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157615-EFFC-42FA-A11A-AF522E3BBA50}" type="slidenum">
              <a:rPr lang="fr-BE"/>
              <a:pPr/>
              <a:t>4</a:t>
            </a:fld>
            <a:endParaRPr lang="fr-BE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D3AAD2-FCE6-417B-83A4-46EAA6174852}" type="slidenum">
              <a:rPr lang="es-EC" smtClean="0">
                <a:latin typeface="Arial" charset="0"/>
                <a:cs typeface="Arial" charset="0"/>
              </a:rPr>
              <a:pPr/>
              <a:t>41</a:t>
            </a:fld>
            <a:endParaRPr lang="es-EC" smtClean="0">
              <a:latin typeface="Arial" charset="0"/>
              <a:cs typeface="Arial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C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893E22-9DC4-4E62-9104-1BDBD56D70E7}" type="slidenum">
              <a:rPr lang="fr-BE"/>
              <a:pPr/>
              <a:t>44</a:t>
            </a:fld>
            <a:endParaRPr lang="fr-BE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684DF-8F51-41AA-97CE-E934FDFEF56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FFA45F-0E00-4390-911C-8CC2894448B8}" type="slidenum">
              <a:rPr lang="fr-BE"/>
              <a:pPr/>
              <a:t>5</a:t>
            </a:fld>
            <a:endParaRPr lang="fr-BE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C5FB0C-6B66-4D15-9D17-540A132EE517}" type="slidenum">
              <a:rPr lang="fr-BE"/>
              <a:pPr/>
              <a:t>6</a:t>
            </a:fld>
            <a:endParaRPr lang="fr-BE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C42431-FBA0-413E-A1DB-93400AE3C108}" type="slidenum">
              <a:rPr lang="fr-BE"/>
              <a:pPr/>
              <a:t>7</a:t>
            </a:fld>
            <a:endParaRPr lang="fr-BE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688093-6283-4BF1-B070-644EA898E309}" type="slidenum">
              <a:rPr lang="fr-BE"/>
              <a:pPr/>
              <a:t>8</a:t>
            </a:fld>
            <a:endParaRPr lang="fr-BE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240441-698F-4F38-BAA8-4581754B5A91}" type="slidenum">
              <a:rPr lang="fr-BE"/>
              <a:pPr/>
              <a:t>9</a:t>
            </a:fld>
            <a:endParaRPr lang="fr-BE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C3501-DEDD-491B-95BC-28C60AA56A5C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EB542-5162-47AE-A757-B91827DB8CC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7AF17-70EA-493E-8E48-B1C04FCDFC61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7BEDA-1DA2-4B42-8C7F-67F44F1FF77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21307-3AA0-467C-B24E-23A13CACFBC7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2FFD-DD0D-455A-AF2F-18EA6482F65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65E54-EE6A-455D-AB0D-78FF7F17084C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C30D0-F00D-4531-B4E4-F7C43C3FBE6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2CC96-28B4-4FB8-BDAF-E6969F4F0E14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DB8E0-D104-45A8-AE0C-EB2E082697D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CA2B7-2F7E-47E7-A0D8-10E16888BB43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93ADB-D8C2-4AED-82AD-FE08EFC4D29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10F08-3F82-4394-BAFB-351DC8FF4E98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649A7-1A5F-420E-A09D-BB320CDC74E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988A1-A710-4CC7-BD99-43C38FE6C41A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00CA1-F712-4A3A-BAF7-090D444D584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E5EF2-A57B-4013-945E-1B403A837088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E0808-349B-4F98-ADB3-AC5155B6BCC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FCBEC-E2B5-43AF-8A80-E1121A5A82B5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B583B-B9E4-4E71-A672-2434EBF008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B8D8F-00DE-4816-BA0C-6F86D6400AB8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B2374-5F8A-4A72-942F-BD6337692DA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slow" advClick="0" advTm="8000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602A6A-41AD-4D9D-805A-0AEF8FAE1C3E}" type="datetimeFigureOut">
              <a:rPr lang="en-US"/>
              <a:pPr>
                <a:defRPr/>
              </a:pPr>
              <a:t>1/23/2014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8C1E2A-74B7-4A0B-93F0-1BBA6A6AD34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8000">
    <p:plus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Soeur%20Monique\Mes%20documents\Ma%20musique\Cithare-violon\Cithare-(6-07-2005%208-06-18)\05%20Piste%205.wma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. Cortazar - Eternal love affair.wav">
            <a:hlinkClick r:id="" action="ppaction://media"/>
          </p:cNvPr>
          <p:cNvPicPr>
            <a:picLocks noRot="1" noChangeAspect="1"/>
          </p:cNvPicPr>
          <p:nvPr>
            <a:wavAudioFile r:embed="rId1" name="E. Cortazar - Eternal love affair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66135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371600"/>
            <a:ext cx="9144000" cy="3492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7200" b="1" dirty="0" smtClean="0">
                <a:solidFill>
                  <a:schemeClr val="bg1"/>
                </a:solidFill>
                <a:latin typeface="Comic Sans MS" pitchFamily="66" charset="0"/>
              </a:rPr>
              <a:t>Qu’elle est grande, Seigneur,</a:t>
            </a:r>
            <a:r>
              <a:rPr lang="it-IT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  <a:p>
            <a:pPr algn="ctr">
              <a:defRPr/>
            </a:pPr>
            <a:r>
              <a:rPr lang="it-IT" sz="7200" b="1" dirty="0" smtClean="0">
                <a:solidFill>
                  <a:schemeClr val="bg1"/>
                </a:solidFill>
                <a:latin typeface="Comic Sans MS" pitchFamily="66" charset="0"/>
              </a:rPr>
              <a:t>ta Miséricorde!</a:t>
            </a:r>
            <a:endParaRPr lang="fr-FR" sz="2400" b="1" dirty="0"/>
          </a:p>
        </p:txBody>
      </p:sp>
      <p:pic>
        <p:nvPicPr>
          <p:cNvPr id="7" name="Image 6" descr="réco-film (44).JPG"/>
          <p:cNvPicPr>
            <a:picLocks noChangeAspect="1"/>
          </p:cNvPicPr>
          <p:nvPr/>
        </p:nvPicPr>
        <p:blipFill>
          <a:blip r:embed="rId5" cstate="print"/>
          <a:srcRect l="156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4" descr="Christ Tout-Puissant-Chevetogne"/>
          <p:cNvPicPr>
            <a:picLocks noChangeAspect="1" noChangeArrowheads="1"/>
          </p:cNvPicPr>
          <p:nvPr/>
        </p:nvPicPr>
        <p:blipFill>
          <a:blip r:embed="rId6" cstate="print">
            <a:lum contrast="16000"/>
          </a:blip>
          <a:srcRect/>
          <a:stretch>
            <a:fillRect/>
          </a:stretch>
        </p:blipFill>
        <p:spPr>
          <a:xfrm>
            <a:off x="1066800" y="1981200"/>
            <a:ext cx="3219450" cy="3868755"/>
          </a:xfrm>
          <a:prstGeom prst="rect">
            <a:avLst/>
          </a:prstGeom>
          <a:noFill/>
        </p:spPr>
      </p:pic>
      <p:pic>
        <p:nvPicPr>
          <p:cNvPr id="9" name="Picture 15" descr="J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1981200"/>
            <a:ext cx="2714644" cy="3763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762000" y="399871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BE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</a:t>
            </a:r>
            <a:r>
              <a:rPr lang="fr-BE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UN MESSAGE D’AMOUR </a:t>
            </a:r>
          </a:p>
          <a:p>
            <a:pPr>
              <a:defRPr/>
            </a:pPr>
            <a:r>
              <a:rPr lang="fr-BE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 ET DE MISERICORDE</a:t>
            </a:r>
            <a:endParaRPr lang="fr-FR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64966" y="1535668"/>
            <a:ext cx="2214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r-BE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4-10 JUIN 1923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2057400" y="5791200"/>
            <a:ext cx="5601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aux hommes d’aujourd’hui…</a:t>
            </a:r>
            <a:r>
              <a:rPr lang="fr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fr-FR" sz="3200" dirty="0"/>
          </a:p>
        </p:txBody>
      </p:sp>
      <p:sp>
        <p:nvSpPr>
          <p:cNvPr id="10" name="ZoneTexte 9"/>
          <p:cNvSpPr txBox="1"/>
          <p:nvPr/>
        </p:nvSpPr>
        <p:spPr>
          <a:xfrm>
            <a:off x="5410200" y="5410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err="1" smtClean="0">
                <a:solidFill>
                  <a:srgbClr val="FF0000"/>
                </a:solidFill>
              </a:rPr>
              <a:t>Josefa</a:t>
            </a:r>
            <a:r>
              <a:rPr lang="fr-BE" b="1" dirty="0" smtClean="0">
                <a:solidFill>
                  <a:srgbClr val="FF0000"/>
                </a:solidFill>
              </a:rPr>
              <a:t>  </a:t>
            </a:r>
            <a:r>
              <a:rPr lang="fr-BE" b="1" dirty="0" err="1" smtClean="0">
                <a:solidFill>
                  <a:srgbClr val="FF0000"/>
                </a:solidFill>
              </a:rPr>
              <a:t>Menendez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9000">
    <p:circle/>
    <p:sndAc>
      <p:stSnd>
        <p:snd r:embed="rId1" name="E. Cortazar - Eternal love affai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5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/>
      <p:bldP spid="13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1-4-06 098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/>
          <a:stretch>
            <a:fillRect/>
          </a:stretch>
        </p:blipFill>
        <p:spPr bwMode="auto">
          <a:xfrm>
            <a:off x="0" y="-37004"/>
            <a:ext cx="9334919" cy="689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1071538" y="977800"/>
            <a:ext cx="73581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5400" b="1" i="1" dirty="0" smtClean="0">
                <a:solidFill>
                  <a:srgbClr val="FF0000"/>
                </a:solidFill>
              </a:rPr>
              <a:t>Je demande l’amour pour répondre à celui qui me consume!</a:t>
            </a:r>
            <a:endParaRPr lang="fr-FR" sz="5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18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-4-06 056"/>
          <p:cNvPicPr>
            <a:picLocks noChangeAspect="1" noChangeArrowheads="1"/>
          </p:cNvPicPr>
          <p:nvPr/>
        </p:nvPicPr>
        <p:blipFill>
          <a:blip r:embed="rId3" cstate="print">
            <a:lum contrast="16000"/>
          </a:blip>
          <a:srcRect/>
          <a:stretch>
            <a:fillRect/>
          </a:stretch>
        </p:blipFill>
        <p:spPr bwMode="auto">
          <a:xfrm>
            <a:off x="0" y="0"/>
            <a:ext cx="93831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85800" y="500042"/>
            <a:ext cx="7924800" cy="1446550"/>
          </a:xfrm>
          <a:prstGeom prst="rect">
            <a:avLst/>
          </a:prstGeom>
          <a:solidFill>
            <a:srgbClr val="FDFDA1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désire que tous croient </a:t>
            </a:r>
            <a:r>
              <a:rPr lang="fr-BE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en </a:t>
            </a:r>
            <a:r>
              <a:rPr lang="fr-BE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 Miséricorde.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71472" y="4419600"/>
            <a:ext cx="8286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400" b="1" i="1" dirty="0" smtClean="0">
                <a:solidFill>
                  <a:srgbClr val="FFFF00"/>
                </a:solidFill>
              </a:rPr>
              <a:t>Je désire que tous </a:t>
            </a:r>
          </a:p>
          <a:p>
            <a:pPr algn="ctr"/>
            <a:r>
              <a:rPr lang="fr-BE" sz="4400" b="1" i="1" dirty="0" smtClean="0">
                <a:solidFill>
                  <a:srgbClr val="FFFF00"/>
                </a:solidFill>
              </a:rPr>
              <a:t>attendent tout de ma Bonté.</a:t>
            </a:r>
            <a:endParaRPr lang="fr-FR" sz="4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réco-film (3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2" y="0"/>
            <a:ext cx="9134515" cy="6858000"/>
          </a:xfrm>
          <a:prstGeom prst="rect">
            <a:avLst/>
          </a:prstGeom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5400675" y="5805488"/>
            <a:ext cx="29876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BE" sz="1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</a:t>
            </a:r>
            <a:endParaRPr lang="fr-BE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85720" y="2677065"/>
            <a:ext cx="850112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désire que personne ne  doute jamais de mon Pardon.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92115" y="4724400"/>
            <a:ext cx="846616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suis </a:t>
            </a:r>
            <a:r>
              <a:rPr lang="fr-BE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Père, un </a:t>
            </a: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Père qui </a:t>
            </a:r>
          </a:p>
          <a:p>
            <a:pPr algn="ctr">
              <a:defRPr/>
            </a:pP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aime avec tendresse.</a:t>
            </a:r>
          </a:p>
          <a:p>
            <a:pPr>
              <a:spcBef>
                <a:spcPct val="50000"/>
              </a:spcBef>
              <a:defRPr/>
            </a:pPr>
            <a:endParaRPr lang="fr-FR" sz="44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4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3000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3000"/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réco-film (5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69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286116" y="1249997"/>
            <a:ext cx="535785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Mon </a:t>
            </a:r>
            <a:r>
              <a:rPr lang="fr-BE" sz="48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Coeur</a:t>
            </a:r>
            <a:r>
              <a:rPr lang="fr-BE" sz="4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endParaRPr lang="fr-BE" sz="48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fr-BE" sz="4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est infiniment </a:t>
            </a:r>
            <a:r>
              <a:rPr lang="fr-BE" sz="4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saint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mais aussi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infiniment sage. </a:t>
            </a:r>
          </a:p>
        </p:txBody>
      </p:sp>
    </p:spTree>
  </p:cSld>
  <p:clrMapOvr>
    <a:masterClrMapping/>
  </p:clrMapOvr>
  <p:transition spd="slow" advClick="0" advTm="17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 descr="réco-film (9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753"/>
          </a:xfrm>
        </p:spPr>
      </p:pic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981200" y="571480"/>
            <a:ext cx="691673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5400" b="1" i="1" dirty="0" smtClean="0">
                <a:latin typeface="Comic Sans MS" pitchFamily="66" charset="0"/>
              </a:rPr>
              <a:t>Mon Cœur connait la misère et la fragilité humaines.</a:t>
            </a:r>
            <a:endParaRPr lang="fr-FR" sz="5400" b="1" i="1" dirty="0">
              <a:latin typeface="Comic Sans MS" pitchFamily="66" charset="0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533400" y="3581400"/>
            <a:ext cx="72580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Mon Cœur </a:t>
            </a:r>
            <a:r>
              <a:rPr lang="fr-BE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s'incline </a:t>
            </a: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vers les </a:t>
            </a:r>
            <a:r>
              <a:rPr lang="fr-BE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pauvres</a:t>
            </a: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pécheurs avec une Miséricorde infinie.</a:t>
            </a:r>
            <a:endParaRPr lang="fr-FR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21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réco-film (20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754"/>
          </a:xfrm>
        </p:spPr>
      </p:pic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685800" y="1447800"/>
            <a:ext cx="7848600" cy="324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J'aime les âmes après qu'elles ont commis leur premier péché, si elles viennent me demander humblement pardon....</a:t>
            </a:r>
            <a:endParaRPr lang="fr-FR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85786" y="4714884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000" b="1" i="1" dirty="0" smtClean="0">
                <a:solidFill>
                  <a:srgbClr val="FFFF00"/>
                </a:solidFill>
              </a:rPr>
              <a:t>Je les aime encore quand elles ont pleuré leur second péché.</a:t>
            </a:r>
            <a:endParaRPr lang="fr-FR" sz="40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 advTm="2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 descr="réco-film (19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559" t="2083" r="1737" b="2083"/>
          <a:stretch>
            <a:fillRect/>
          </a:stretch>
        </p:blipFill>
        <p:spPr>
          <a:xfrm>
            <a:off x="0" y="0"/>
            <a:ext cx="9193696" cy="6858000"/>
          </a:xfrm>
        </p:spPr>
      </p:pic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755650" y="3213100"/>
            <a:ext cx="77771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1800" dirty="0"/>
              <a:t> </a:t>
            </a:r>
            <a:r>
              <a:rPr lang="fr-BE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Et je lave dans mon </a:t>
            </a:r>
            <a:r>
              <a:rPr lang="fr-BE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sang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fr-BE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 dernier </a:t>
            </a:r>
            <a:endParaRPr lang="fr-BE" sz="4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comme </a:t>
            </a:r>
            <a:r>
              <a:rPr lang="fr-BE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 premier péché.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547813" y="1196975"/>
            <a:ext cx="626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800"/>
          </a:p>
        </p:txBody>
      </p:sp>
      <p:sp>
        <p:nvSpPr>
          <p:cNvPr id="69639" name="WordArt 7"/>
          <p:cNvSpPr>
            <a:spLocks noChangeArrowheads="1" noChangeShapeType="1" noTextEdit="1"/>
          </p:cNvSpPr>
          <p:nvPr/>
        </p:nvSpPr>
        <p:spPr bwMode="auto">
          <a:xfrm>
            <a:off x="1884384" y="1196975"/>
            <a:ext cx="57594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8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fr-FR" sz="3600" kern="10" dirty="0">
                <a:ln w="9525">
                  <a:round/>
                  <a:headEnd/>
                  <a:tailEnd/>
                </a:ln>
                <a:solidFill>
                  <a:srgbClr val="FF0000">
                    <a:alpha val="81960"/>
                  </a:srgbClr>
                </a:solidFill>
                <a:latin typeface="Arial Black"/>
              </a:rPr>
              <a:t>Je les aime toujours…</a:t>
            </a:r>
          </a:p>
        </p:txBody>
      </p:sp>
    </p:spTree>
  </p:cSld>
  <p:clrMapOvr>
    <a:masterClrMapping/>
  </p:clrMapOvr>
  <p:transition spd="slow" advClick="0" advTm="18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696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réco-film 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343400" y="914400"/>
            <a:ext cx="432276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Si cela se répète, je leur pardonne toujours, je </a:t>
            </a:r>
            <a:r>
              <a:rPr lang="fr-BE" sz="40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ne </a:t>
            </a:r>
            <a:r>
              <a:rPr lang="fr-BE" sz="4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dis pas un milliard de fois, mais des millions de milliards.</a:t>
            </a:r>
            <a:r>
              <a:rPr lang="fr-BE" sz="4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réco-film (4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71684" name="WordArt 4"/>
          <p:cNvSpPr>
            <a:spLocks noChangeArrowheads="1" noChangeShapeType="1" noTextEdit="1"/>
          </p:cNvSpPr>
          <p:nvPr/>
        </p:nvSpPr>
        <p:spPr bwMode="auto">
          <a:xfrm>
            <a:off x="322263" y="1052513"/>
            <a:ext cx="5329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fr-FR" sz="4000" kern="10" dirty="0">
              <a:ln w="31750">
                <a:solidFill>
                  <a:srgbClr val="0000FF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prstShdw prst="shdw12">
                  <a:srgbClr val="B2B2B2">
                    <a:alpha val="50000"/>
                  </a:srgbClr>
                </a:prstShdw>
              </a:effectLst>
              <a:latin typeface="Times New Roman"/>
              <a:cs typeface="Times New Roman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942916" y="1142984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600" b="1" i="1" dirty="0" smtClean="0">
                <a:solidFill>
                  <a:schemeClr val="bg1"/>
                </a:solidFill>
              </a:rPr>
              <a:t>JE NE ME LASSE PAS DE VOUS!</a:t>
            </a:r>
            <a:endParaRPr lang="fr-FR" sz="3600" b="1" i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09600" y="2895600"/>
            <a:ext cx="8001000" cy="2595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000" b="1" i="1" dirty="0" smtClean="0">
                <a:solidFill>
                  <a:schemeClr val="bg1"/>
                </a:solidFill>
              </a:rPr>
              <a:t>Mon Cœur attend sans cesse que vous veniez vous réfugier en lui, d’autant plus que vos êtes plus misérables!</a:t>
            </a:r>
            <a:endParaRPr lang="fr-FR" sz="4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20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réco-film (10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34151" cy="6858000"/>
          </a:xfrm>
        </p:spPr>
      </p:pic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688975" y="3429000"/>
            <a:ext cx="799782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1800" dirty="0"/>
              <a:t> </a:t>
            </a: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Pour lui, sa sollicitude et ses délicatesses ne sont-elles pas plus grandes? </a:t>
            </a:r>
            <a:endParaRPr lang="fr-BE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838200" y="1052513"/>
            <a:ext cx="76200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BE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Un père n‘a-t-il pas plus de soin de l'enfant malade que de </a:t>
            </a:r>
            <a:r>
              <a:rPr lang="fr-BE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celui </a:t>
            </a:r>
            <a:r>
              <a:rPr lang="fr-BE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qui se </a:t>
            </a:r>
            <a:r>
              <a:rPr lang="fr-BE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porte </a:t>
            </a:r>
            <a:r>
              <a:rPr lang="fr-BE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bien?</a:t>
            </a:r>
          </a:p>
          <a:p>
            <a:pPr algn="ctr">
              <a:defRPr/>
            </a:pPr>
            <a:endParaRPr lang="fr-FR" sz="4000" dirty="0">
              <a:solidFill>
                <a:srgbClr val="FFFF00"/>
              </a:solidFill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defRPr/>
            </a:pPr>
            <a:endParaRPr lang="fr-FR" sz="40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spd="slow" advClick="0" advTm="2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154097">
                <a:alpha val="8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12291" name="Picture 3" descr="Terre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4608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BE" sz="2400" b="1">
                <a:solidFill>
                  <a:schemeClr val="bg1"/>
                </a:solidFill>
                <a:latin typeface="Futura Bk" pitchFamily="34" charset="0"/>
              </a:rPr>
              <a:t> </a:t>
            </a:r>
            <a:endParaRPr lang="fr-BE" b="1">
              <a:solidFill>
                <a:schemeClr val="bg1"/>
              </a:solidFill>
              <a:latin typeface="Futura Bk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971550" y="4791075"/>
            <a:ext cx="8208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BE" sz="1800"/>
              <a:t> </a:t>
            </a:r>
            <a:r>
              <a:rPr lang="fr-BE" sz="2400">
                <a:solidFill>
                  <a:schemeClr val="bg1"/>
                </a:solidFill>
              </a:rPr>
              <a:t> </a:t>
            </a:r>
          </a:p>
          <a:p>
            <a:pPr algn="ctr"/>
            <a:endParaRPr lang="fr-BE" b="1">
              <a:solidFill>
                <a:schemeClr val="bg1"/>
              </a:solidFill>
            </a:endParaRPr>
          </a:p>
          <a:p>
            <a:pPr algn="ctr"/>
            <a:r>
              <a:rPr lang="fr-BE" b="1">
                <a:solidFill>
                  <a:schemeClr val="bg1"/>
                </a:solidFill>
              </a:rPr>
              <a:t> </a:t>
            </a:r>
            <a:endParaRPr lang="fr-BE" b="1">
              <a:solidFill>
                <a:srgbClr val="FF99FF"/>
              </a:solidFill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57158" y="1989138"/>
            <a:ext cx="850112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Mon Cœur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ne peut plus contenir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la flamme qui le dévore.</a:t>
            </a:r>
          </a:p>
        </p:txBody>
      </p:sp>
    </p:spTree>
  </p:cSld>
  <p:clrMapOvr>
    <a:masterClrMapping/>
  </p:clrMapOvr>
  <p:transition spd="slow"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1508" name="Picture 4" descr="Clocher à Bethléem"/>
          <p:cNvPicPr>
            <a:picLocks noChangeAspect="1" noChangeArrowheads="1"/>
          </p:cNvPicPr>
          <p:nvPr/>
        </p:nvPicPr>
        <p:blipFill>
          <a:blip r:embed="rId3" cstate="print">
            <a:lum bright="10000" contras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609599" y="2667000"/>
            <a:ext cx="7924801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3600" b="1" i="1" dirty="0" smtClean="0">
                <a:solidFill>
                  <a:srgbClr val="FDFDA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Ainsi, mon </a:t>
            </a:r>
            <a:r>
              <a:rPr lang="fr-BE" sz="3600" b="1" i="1" dirty="0" err="1">
                <a:solidFill>
                  <a:srgbClr val="FDFDA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Coeur</a:t>
            </a:r>
            <a:r>
              <a:rPr lang="fr-BE" sz="3600" b="1" i="1" dirty="0">
                <a:solidFill>
                  <a:srgbClr val="FDFDA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fr-BE" sz="3600" b="1" i="1" dirty="0" err="1">
                <a:solidFill>
                  <a:srgbClr val="FDFDA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répand‑il</a:t>
            </a:r>
            <a:r>
              <a:rPr lang="fr-BE" sz="3600" b="1" i="1" dirty="0">
                <a:solidFill>
                  <a:srgbClr val="FDFDA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sur les pécheurs, avec plus de largesse encore que sur les justes, sa compassion et sa tendresse.</a:t>
            </a:r>
          </a:p>
          <a:p>
            <a:pPr algn="just">
              <a:spcBef>
                <a:spcPct val="50000"/>
              </a:spcBef>
              <a:defRPr/>
            </a:pPr>
            <a:r>
              <a:rPr lang="fr-BE" sz="1800" dirty="0">
                <a:solidFill>
                  <a:srgbClr val="FDFDA1"/>
                </a:solidFill>
              </a:rPr>
              <a:t> </a:t>
            </a:r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 descr="réco-film (1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753"/>
          </a:xfrm>
        </p:spPr>
      </p:pic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755650" y="2955925"/>
            <a:ext cx="7416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9933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J'enseignerai aux pécheurs que la Miséricorde de mon Cœur est inépuisable.</a:t>
            </a:r>
            <a:endParaRPr lang="fr-FR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71604" y="991850"/>
            <a:ext cx="61436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Voilà ce que je désire expliquer à tous:</a:t>
            </a:r>
            <a:r>
              <a:rPr lang="fr-BE" sz="4400" b="1" i="1" dirty="0" smtClean="0">
                <a:solidFill>
                  <a:srgbClr val="B1E70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fr-BE" sz="4400" b="1" i="1" dirty="0">
              <a:solidFill>
                <a:srgbClr val="B1E70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Click="0" advTm="22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feu"/>
          <p:cNvPicPr>
            <a:picLocks noChangeAspect="1" noChangeArrowheads="1"/>
          </p:cNvPicPr>
          <p:nvPr/>
        </p:nvPicPr>
        <p:blipFill>
          <a:blip r:embed="rId3" cstate="print">
            <a:lum contrast="16000"/>
          </a:blip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010400" cy="2554545"/>
          </a:xfrm>
          <a:prstGeom prst="rect">
            <a:avLst/>
          </a:prstGeom>
          <a:gradFill rotWithShape="1">
            <a:gsLst>
              <a:gs pos="0">
                <a:srgbClr val="7FE8FD">
                  <a:alpha val="13000"/>
                </a:srgb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J’enseignerai à tous que mon </a:t>
            </a:r>
            <a:r>
              <a:rPr lang="fr-BE" sz="40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Coeur</a:t>
            </a:r>
            <a:r>
              <a:rPr lang="fr-BE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est un Feu qui veut les embraser parce qu‘il les aime.</a:t>
            </a:r>
          </a:p>
        </p:txBody>
      </p:sp>
    </p:spTree>
  </p:cSld>
  <p:clrMapOvr>
    <a:masterClrMapping/>
  </p:clrMapOvr>
  <p:transition spd="slow" advClick="0" advTm="17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 descr="réco-film (14)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752"/>
          </a:xfrm>
        </p:spPr>
      </p:pic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762001" y="1026855"/>
            <a:ext cx="7696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J’enseignerai aux âmes pieuses </a:t>
            </a:r>
            <a:r>
              <a:rPr lang="fr-BE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et </a:t>
            </a:r>
            <a:r>
              <a:rPr lang="fr-BE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bonnes que mon </a:t>
            </a:r>
            <a:r>
              <a:rPr lang="fr-BE" sz="4000" b="1" i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Coeur</a:t>
            </a:r>
            <a:r>
              <a:rPr lang="fr-BE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fr-BE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est </a:t>
            </a:r>
            <a:r>
              <a:rPr lang="fr-BE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 chemin pour avancer </a:t>
            </a:r>
            <a:r>
              <a:rPr lang="fr-BE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vers </a:t>
            </a:r>
            <a:r>
              <a:rPr lang="fr-BE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la </a:t>
            </a:r>
            <a:r>
              <a:rPr lang="fr-BE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perfection.</a:t>
            </a:r>
            <a:endParaRPr lang="fr-BE" sz="4000" b="1" i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5508625" y="3500438"/>
            <a:ext cx="2951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62000" y="3886200"/>
            <a:ext cx="7772400" cy="238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600" b="1" i="1" dirty="0" smtClean="0">
                <a:solidFill>
                  <a:schemeClr val="bg2"/>
                </a:solidFill>
                <a:latin typeface="Comic Sans MS" pitchFamily="66" charset="0"/>
              </a:rPr>
              <a:t>A ceux que j’ai choisis, je demanderai qu’ils me donnent leur amour</a:t>
            </a:r>
          </a:p>
          <a:p>
            <a:pPr algn="ctr"/>
            <a:r>
              <a:rPr lang="fr-BE" sz="3600" b="1" i="1" dirty="0" smtClean="0">
                <a:solidFill>
                  <a:schemeClr val="bg2"/>
                </a:solidFill>
                <a:latin typeface="Comic Sans MS" pitchFamily="66" charset="0"/>
              </a:rPr>
              <a:t>et ne doutent pas du mien.</a:t>
            </a:r>
            <a:endParaRPr lang="fr-FR" b="1" i="1" dirty="0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6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09  Melkite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26000"/>
          </a:blip>
          <a:srcRect/>
          <a:stretch>
            <a:fillRect/>
          </a:stretch>
        </p:blipFill>
        <p:spPr>
          <a:xfrm>
            <a:off x="-93876" y="0"/>
            <a:ext cx="9237876" cy="6858000"/>
          </a:xfrm>
          <a:noFill/>
        </p:spPr>
      </p:pic>
      <p:sp>
        <p:nvSpPr>
          <p:cNvPr id="4" name="ZoneTexte 3"/>
          <p:cNvSpPr txBox="1"/>
          <p:nvPr/>
        </p:nvSpPr>
        <p:spPr>
          <a:xfrm>
            <a:off x="0" y="423208"/>
            <a:ext cx="8763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000" b="1" i="1" dirty="0" smtClean="0">
                <a:solidFill>
                  <a:schemeClr val="bg1"/>
                </a:solidFill>
                <a:latin typeface="Comic Sans MS" pitchFamily="66" charset="0"/>
              </a:rPr>
              <a:t>Mais surtout qu’ils me donnent </a:t>
            </a:r>
          </a:p>
          <a:p>
            <a:pPr algn="ctr"/>
            <a:r>
              <a:rPr lang="fr-BE" sz="4000" b="1" i="1" dirty="0" smtClean="0">
                <a:solidFill>
                  <a:schemeClr val="bg1"/>
                </a:solidFill>
                <a:latin typeface="Comic Sans MS" pitchFamily="66" charset="0"/>
              </a:rPr>
              <a:t>leur confiance et ne doutent </a:t>
            </a:r>
          </a:p>
          <a:p>
            <a:pPr algn="ctr"/>
            <a:r>
              <a:rPr lang="fr-BE" sz="4000" b="1" i="1" dirty="0" smtClean="0">
                <a:solidFill>
                  <a:schemeClr val="bg1"/>
                </a:solidFill>
                <a:latin typeface="Comic Sans MS" pitchFamily="66" charset="0"/>
              </a:rPr>
              <a:t>pas de ma Miséricorde!</a:t>
            </a:r>
            <a:endParaRPr lang="fr-FR" sz="40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1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 descr="réco-film (2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562" t="2151" r="1562" b="2082"/>
          <a:stretch>
            <a:fillRect/>
          </a:stretch>
        </p:blipFill>
        <p:spPr>
          <a:xfrm>
            <a:off x="-1" y="0"/>
            <a:ext cx="9243391" cy="6858000"/>
          </a:xfrm>
        </p:spPr>
      </p:pic>
      <p:sp>
        <p:nvSpPr>
          <p:cNvPr id="7" name="Rectangle 6"/>
          <p:cNvSpPr/>
          <p:nvPr/>
        </p:nvSpPr>
        <p:spPr>
          <a:xfrm>
            <a:off x="2126817" y="2143116"/>
            <a:ext cx="5264583" cy="793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suis la Sagesse</a:t>
            </a:r>
            <a:endParaRPr lang="fr-FR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81074" y="3167390"/>
            <a:ext cx="52341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suis le Bonheur</a:t>
            </a:r>
            <a:endParaRPr lang="fr-BE" sz="4400" b="1" i="1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74054" y="4214818"/>
            <a:ext cx="49887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4800" b="1" i="1" dirty="0" smtClean="0">
                <a:solidFill>
                  <a:schemeClr val="bg1"/>
                </a:solidFill>
                <a:latin typeface="Comic Sans MS" pitchFamily="66" charset="0"/>
              </a:rPr>
              <a:t>Je suis l’Amour</a:t>
            </a:r>
            <a:r>
              <a:rPr lang="fr-FR" sz="4400" b="1" i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fr-FR" sz="4400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5286388"/>
            <a:ext cx="8871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5400" b="1" i="1" dirty="0" smtClean="0">
                <a:solidFill>
                  <a:srgbClr val="00B050"/>
                </a:solidFill>
                <a:latin typeface="Comic Sans MS" pitchFamily="66" charset="0"/>
              </a:rPr>
              <a:t>Je suis la Miséricorde.</a:t>
            </a:r>
            <a:endParaRPr lang="fr-FR" sz="5400" b="1" i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1000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arc-en -cie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228600" y="990600"/>
            <a:ext cx="8610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Pour régner,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je commencerai par faire</a:t>
            </a:r>
            <a:endParaRPr lang="fr-BE" sz="4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fr-BE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Miséricorde.</a:t>
            </a:r>
            <a:endParaRPr lang="fr-FR" sz="4000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4098" y="4863124"/>
            <a:ext cx="67698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5400" b="1" i="1" dirty="0" smtClean="0">
                <a:solidFill>
                  <a:srgbClr val="FFFF00"/>
                </a:solidFill>
                <a:latin typeface="Comic Sans MS" pitchFamily="66" charset="0"/>
              </a:rPr>
              <a:t>JE SUIS LA PAIX.</a:t>
            </a:r>
            <a:endParaRPr lang="fr-FR" sz="5400" i="1" dirty="0"/>
          </a:p>
        </p:txBody>
      </p:sp>
    </p:spTree>
  </p:cSld>
  <p:clrMapOvr>
    <a:masterClrMapping/>
  </p:clrMapOvr>
  <p:transition spd="slow" advClick="0" advTm="12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barqu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39909"/>
          </a:xfrm>
          <a:prstGeom prst="rect">
            <a:avLst/>
          </a:prstGeom>
        </p:spPr>
      </p:pic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1071537" y="3962400"/>
            <a:ext cx="7215239" cy="2123658"/>
          </a:xfrm>
          <a:prstGeom prst="rect">
            <a:avLst/>
          </a:prstGeom>
          <a:solidFill>
            <a:srgbClr val="FABFA4">
              <a:alpha val="4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BE" sz="1800" dirty="0"/>
              <a:t> </a:t>
            </a:r>
            <a:r>
              <a:rPr lang="fr-BE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aux </a:t>
            </a:r>
            <a:r>
              <a:rPr lang="fr-BE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justes et aux pécheurs, aux savants et aux ignorants. </a:t>
            </a: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457199" y="685800"/>
            <a:ext cx="822960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4000" b="1" dirty="0">
                <a:solidFill>
                  <a:srgbClr val="339933"/>
                </a:solidFill>
                <a:latin typeface="Comic Sans MS" pitchFamily="66" charset="0"/>
              </a:rPr>
              <a:t> </a:t>
            </a:r>
            <a:r>
              <a:rPr lang="fr-FR" sz="4800" b="1" dirty="0" smtClean="0">
                <a:solidFill>
                  <a:srgbClr val="339933"/>
                </a:solidFill>
                <a:latin typeface="Comic Sans MS" pitchFamily="66" charset="0"/>
              </a:rPr>
              <a:t>J’ADRESSE </a:t>
            </a:r>
            <a:r>
              <a:rPr lang="fr-FR" sz="4800" b="1" dirty="0">
                <a:solidFill>
                  <a:srgbClr val="339933"/>
                </a:solidFill>
                <a:latin typeface="Comic Sans MS" pitchFamily="66" charset="0"/>
              </a:rPr>
              <a:t>MON APPEL A </a:t>
            </a:r>
            <a:r>
              <a:rPr lang="fr-FR" sz="4800" b="1" dirty="0" smtClean="0">
                <a:solidFill>
                  <a:srgbClr val="339933"/>
                </a:solidFill>
                <a:latin typeface="Comic Sans MS" pitchFamily="66" charset="0"/>
              </a:rPr>
              <a:t>TOUS</a:t>
            </a:r>
            <a:r>
              <a:rPr lang="fr-FR" sz="4800" b="1" dirty="0">
                <a:solidFill>
                  <a:srgbClr val="339933"/>
                </a:solidFill>
                <a:latin typeface="Comic Sans MS" pitchFamily="66" charset="0"/>
              </a:rPr>
              <a:t>:</a:t>
            </a:r>
            <a:endParaRPr lang="fr-FR" sz="4400" b="1" dirty="0">
              <a:solidFill>
                <a:srgbClr val="339933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animBg="1"/>
      <p:bldP spid="1249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réco-film (32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801" y="0"/>
            <a:ext cx="9142199" cy="6858000"/>
          </a:xfrm>
        </p:spPr>
      </p:pic>
      <p:pic>
        <p:nvPicPr>
          <p:cNvPr id="129030" name="05 Piste 5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1013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2" name="Text Box 8"/>
          <p:cNvSpPr txBox="1">
            <a:spLocks noChangeArrowheads="1"/>
          </p:cNvSpPr>
          <p:nvPr/>
        </p:nvSpPr>
        <p:spPr bwMode="auto">
          <a:xfrm>
            <a:off x="679453" y="1737075"/>
            <a:ext cx="7321571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5400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Si vous cherchez la richesse,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6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suis la richesse infinie.</a:t>
            </a:r>
          </a:p>
          <a:p>
            <a:pPr>
              <a:spcBef>
                <a:spcPct val="50000"/>
              </a:spcBef>
              <a:defRPr/>
            </a:pPr>
            <a:endParaRPr lang="fr-FR" sz="48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8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90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030"/>
                </p:tgtEl>
              </p:cMediaNode>
            </p:audio>
          </p:childTnLst>
        </p:cTn>
      </p:par>
    </p:tnLst>
    <p:bldLst>
      <p:bldP spid="1290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30723" name="Picture 3" descr="204 Tabgha-Eglise Pierre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4000" contrast="34000"/>
          </a:blip>
          <a:srcRect/>
          <a:stretch>
            <a:fillRect/>
          </a:stretch>
        </p:blipFill>
        <p:spPr>
          <a:xfrm>
            <a:off x="0" y="0"/>
            <a:ext cx="9144000" cy="6864350"/>
          </a:xfrm>
          <a:noFill/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124075" y="5949950"/>
            <a:ext cx="3960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800"/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323850" y="3886200"/>
            <a:ext cx="84963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6796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1800" dirty="0"/>
              <a:t> </a:t>
            </a:r>
            <a:r>
              <a:rPr lang="fr-BE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veux que le monde connaisse ma Miséricorde et mon Amour.</a:t>
            </a:r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339975" y="6140450"/>
            <a:ext cx="5761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BE" sz="2400" b="1"/>
              <a:t>                    </a:t>
            </a:r>
            <a:r>
              <a:rPr lang="fr-BE" sz="2400" b="1">
                <a:solidFill>
                  <a:schemeClr val="bg1"/>
                </a:solidFill>
              </a:rPr>
              <a:t>BETHLEEM</a:t>
            </a:r>
          </a:p>
        </p:txBody>
      </p:sp>
      <p:pic>
        <p:nvPicPr>
          <p:cNvPr id="4099" name="Picture 3" descr="215 C Berger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b="1019"/>
          <a:stretch>
            <a:fillRect/>
          </a:stretch>
        </p:blipFill>
        <p:spPr bwMode="auto">
          <a:xfrm>
            <a:off x="0" y="-209550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-395288" y="3886200"/>
            <a:ext cx="979170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algn="ctr" rotWithShape="0">
              <a:srgbClr val="FF0000"/>
            </a:outerShdw>
          </a:effectLst>
        </p:spPr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fr-BE" sz="4800" b="1" i="1" dirty="0"/>
              <a:t> </a:t>
            </a:r>
            <a:r>
              <a:rPr lang="fr-BE" sz="4400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Bk" pitchFamily="34" charset="0"/>
                <a:cs typeface="Times New Roman" pitchFamily="18" charset="0"/>
              </a:rPr>
              <a:t>J’aime à tel point les âmes, </a:t>
            </a:r>
          </a:p>
          <a:p>
            <a:pPr indent="457200" algn="ctr">
              <a:defRPr/>
            </a:pPr>
            <a:r>
              <a:rPr lang="fr-BE" sz="4400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Bk" pitchFamily="34" charset="0"/>
                <a:cs typeface="Times New Roman" pitchFamily="18" charset="0"/>
              </a:rPr>
              <a:t>que j’ai donné ma vie </a:t>
            </a:r>
            <a:endParaRPr lang="fr-BE" sz="4400" b="1" i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utura Bk" pitchFamily="34" charset="0"/>
              <a:cs typeface="Times New Roman" pitchFamily="18" charset="0"/>
            </a:endParaRPr>
          </a:p>
          <a:p>
            <a:pPr indent="457200" algn="ctr">
              <a:defRPr/>
            </a:pPr>
            <a:r>
              <a:rPr lang="fr-BE" sz="4400" b="1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Bk" pitchFamily="34" charset="0"/>
                <a:cs typeface="Times New Roman" pitchFamily="18" charset="0"/>
              </a:rPr>
              <a:t>pour </a:t>
            </a:r>
            <a:r>
              <a:rPr lang="fr-BE" sz="4400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Bk" pitchFamily="34" charset="0"/>
                <a:cs typeface="Times New Roman" pitchFamily="18" charset="0"/>
              </a:rPr>
              <a:t>elles.</a:t>
            </a:r>
          </a:p>
          <a:p>
            <a:pPr indent="457200" algn="ctr" eaLnBrk="0" hangingPunct="0">
              <a:defRPr/>
            </a:pPr>
            <a:endParaRPr lang="fr-BE" sz="4400" b="1" i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utura B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9" descr="C:\Documents and Settings\Boudewijn\Mijn documenten\PV\Bomen 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" y="0"/>
            <a:ext cx="9165823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2890897"/>
            <a:ext cx="7772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i="1" dirty="0" smtClean="0">
                <a:solidFill>
                  <a:srgbClr val="FF0000"/>
                </a:solidFill>
              </a:rPr>
              <a:t>Je veux que le monde entier </a:t>
            </a:r>
          </a:p>
          <a:p>
            <a:pPr algn="ctr"/>
            <a:r>
              <a:rPr lang="fr-FR" sz="4000" b="1" i="1" dirty="0" smtClean="0">
                <a:solidFill>
                  <a:srgbClr val="FF0000"/>
                </a:solidFill>
              </a:rPr>
              <a:t>lise mon désir ardent </a:t>
            </a:r>
          </a:p>
          <a:p>
            <a:pPr algn="ctr"/>
            <a:r>
              <a:rPr lang="fr-FR" sz="4000" b="1" i="1" dirty="0" smtClean="0">
                <a:solidFill>
                  <a:srgbClr val="FF0000"/>
                </a:solidFill>
              </a:rPr>
              <a:t>de </a:t>
            </a:r>
            <a:r>
              <a:rPr lang="fr-FR" sz="4800" b="1" i="1" dirty="0" smtClean="0">
                <a:solidFill>
                  <a:srgbClr val="FF0000"/>
                </a:solidFill>
              </a:rPr>
              <a:t>pardonner </a:t>
            </a:r>
            <a:r>
              <a:rPr lang="fr-FR" sz="4000" b="1" i="1" dirty="0" smtClean="0">
                <a:solidFill>
                  <a:srgbClr val="FF0000"/>
                </a:solidFill>
              </a:rPr>
              <a:t>et de </a:t>
            </a:r>
            <a:r>
              <a:rPr lang="fr-FR" sz="4800" b="1" i="1" dirty="0" smtClean="0">
                <a:solidFill>
                  <a:srgbClr val="FF0000"/>
                </a:solidFill>
              </a:rPr>
              <a:t>sauver</a:t>
            </a:r>
            <a:r>
              <a:rPr lang="fr-FR" sz="4000" b="1" i="1" dirty="0" smtClean="0">
                <a:solidFill>
                  <a:srgbClr val="FF0000"/>
                </a:solidFill>
              </a:rPr>
              <a:t>.</a:t>
            </a:r>
            <a:endParaRPr lang="fr-FR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13000"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27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0964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-152400" y="2465725"/>
            <a:ext cx="8991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Je veux que tous sachent </a:t>
            </a:r>
          </a:p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  à quel point mon Amour</a:t>
            </a:r>
          </a:p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  les cherche, les désire </a:t>
            </a:r>
          </a:p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et les attend </a:t>
            </a:r>
          </a:p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     pour les combler de bonheur. </a:t>
            </a:r>
            <a:endParaRPr lang="fr-FR" sz="4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2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 descr="réco-film (15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6" name="ZoneTexte 5"/>
          <p:cNvSpPr txBox="1"/>
          <p:nvPr/>
        </p:nvSpPr>
        <p:spPr>
          <a:xfrm>
            <a:off x="214282" y="3657600"/>
            <a:ext cx="86439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i="1" dirty="0" smtClean="0">
                <a:solidFill>
                  <a:srgbClr val="FFFF00"/>
                </a:solidFill>
              </a:rPr>
              <a:t>Je trouve mes délices </a:t>
            </a:r>
          </a:p>
          <a:p>
            <a:pPr algn="ctr"/>
            <a:r>
              <a:rPr lang="fr-FR" sz="5400" b="1" i="1" dirty="0" smtClean="0">
                <a:solidFill>
                  <a:srgbClr val="FFFF00"/>
                </a:solidFill>
              </a:rPr>
              <a:t>à faire miséricorde.</a:t>
            </a:r>
            <a:endParaRPr lang="fr-FR" sz="5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 advTm="13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2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32600"/>
          </a:xfrm>
        </p:spPr>
      </p:pic>
      <p:sp>
        <p:nvSpPr>
          <p:cNvPr id="5" name="Rectangle 4"/>
          <p:cNvSpPr/>
          <p:nvPr/>
        </p:nvSpPr>
        <p:spPr>
          <a:xfrm>
            <a:off x="533400" y="3962400"/>
            <a:ext cx="8001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 </a:t>
            </a:r>
            <a:r>
              <a:rPr lang="fr-FR" sz="3600" b="1" i="1" dirty="0" smtClean="0">
                <a:solidFill>
                  <a:srgbClr val="FFFF00"/>
                </a:solidFill>
              </a:rPr>
              <a:t>O</a:t>
            </a:r>
            <a:r>
              <a:rPr lang="fr-FR" sz="3600" b="1" i="1" dirty="0" smtClean="0">
                <a:solidFill>
                  <a:schemeClr val="bg1"/>
                </a:solidFill>
              </a:rPr>
              <a:t>n puise ma miséricorde </a:t>
            </a:r>
          </a:p>
          <a:p>
            <a:pPr algn="ctr"/>
            <a:r>
              <a:rPr lang="fr-FR" sz="3600" b="1" i="1" dirty="0" smtClean="0">
                <a:solidFill>
                  <a:schemeClr val="bg1"/>
                </a:solidFill>
              </a:rPr>
              <a:t>avec la coupe de la confiance.</a:t>
            </a:r>
          </a:p>
          <a:p>
            <a:pPr algn="ctr"/>
            <a:r>
              <a:rPr lang="fr-FR" sz="3600" b="1" i="1" dirty="0" smtClean="0">
                <a:solidFill>
                  <a:schemeClr val="bg1"/>
                </a:solidFill>
              </a:rPr>
              <a:t>Plus on a confiance et plus </a:t>
            </a:r>
          </a:p>
          <a:p>
            <a:pPr algn="ctr"/>
            <a:r>
              <a:rPr lang="fr-FR" sz="3600" b="1" i="1" dirty="0" smtClean="0">
                <a:solidFill>
                  <a:schemeClr val="bg1"/>
                </a:solidFill>
              </a:rPr>
              <a:t>on obtient. </a:t>
            </a:r>
            <a:endParaRPr lang="fr-FR" sz="3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15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35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381000" y="4267200"/>
            <a:ext cx="8715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i="1" dirty="0" smtClean="0">
                <a:solidFill>
                  <a:schemeClr val="bg1"/>
                </a:solidFill>
                <a:latin typeface="Comic Sans MS" pitchFamily="66" charset="0"/>
              </a:rPr>
              <a:t>Je vis en vous pour être votre vie. </a:t>
            </a:r>
          </a:p>
          <a:p>
            <a:pPr algn="ctr"/>
            <a:r>
              <a:rPr lang="fr-FR" sz="3000" b="1" i="1" dirty="0" smtClean="0">
                <a:solidFill>
                  <a:schemeClr val="bg1"/>
                </a:solidFill>
                <a:latin typeface="Comic Sans MS" pitchFamily="66" charset="0"/>
              </a:rPr>
              <a:t>Je demeure en vous pour être votre force. </a:t>
            </a:r>
          </a:p>
          <a:p>
            <a:pPr algn="ctr"/>
            <a:r>
              <a:rPr lang="fr-FR" sz="3000" b="1" i="1" dirty="0" smtClean="0">
                <a:solidFill>
                  <a:schemeClr val="bg1"/>
                </a:solidFill>
                <a:latin typeface="Comic Sans MS" pitchFamily="66" charset="0"/>
              </a:rPr>
              <a:t>Je me complais à ne faire qu'un avec vous. </a:t>
            </a:r>
            <a:endParaRPr lang="fr-FR" sz="30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28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48694"/>
          </a:xfrm>
        </p:spPr>
      </p:pic>
      <p:sp>
        <p:nvSpPr>
          <p:cNvPr id="5" name="ZoneTexte 4"/>
          <p:cNvSpPr txBox="1"/>
          <p:nvPr/>
        </p:nvSpPr>
        <p:spPr>
          <a:xfrm>
            <a:off x="928662" y="1066800"/>
            <a:ext cx="750099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Ne craignez rien,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ma Miséricorde et mon Amour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sont infiniment plus grands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que votre misère!</a:t>
            </a:r>
          </a:p>
          <a:p>
            <a:pPr algn="ctr"/>
            <a:endParaRPr lang="fr-FR" sz="4000" b="1" i="1" dirty="0" smtClean="0">
              <a:solidFill>
                <a:schemeClr val="bg1"/>
              </a:solidFill>
            </a:endParaRP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Votre faiblesse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ne dépassera jamais ma force. </a:t>
            </a:r>
            <a:endParaRPr lang="fr-FR" sz="3600" b="1" i="1" dirty="0" smtClean="0">
              <a:solidFill>
                <a:schemeClr val="bg1"/>
              </a:solidFill>
            </a:endParaRP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 </a:t>
            </a:r>
            <a:endParaRPr lang="fr-FR" sz="4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1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4" name="Espace réservé du contenu 3" descr="Choix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42910" y="2736503"/>
            <a:ext cx="750099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L'Amour ne se lasse pas. </a:t>
            </a:r>
          </a:p>
          <a:p>
            <a:pPr algn="ctr"/>
            <a:r>
              <a:rPr lang="fr-FR" sz="6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Miséricorde </a:t>
            </a:r>
          </a:p>
          <a:p>
            <a:pPr algn="ctr"/>
            <a:r>
              <a:rPr lang="fr-FR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 s’épuise jamais ! </a:t>
            </a:r>
            <a:endParaRPr lang="fr-FR" sz="4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0000">
    <p:wedge/>
    <p:sndAc>
      <p:stSnd loop="1">
        <p:snd r:embed="rId3" name="pªMENSAJES_SERIOS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17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428596" y="1472148"/>
            <a:ext cx="8286776" cy="3785652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 </a:t>
            </a:r>
            <a:r>
              <a:rPr lang="fr-FR" sz="4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 vous découragez pas !</a:t>
            </a:r>
          </a:p>
          <a:p>
            <a:pPr algn="ctr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C'est dans la fragilité </a:t>
            </a:r>
          </a:p>
          <a:p>
            <a:pPr algn="ctr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resplendit</a:t>
            </a:r>
          </a:p>
          <a:p>
            <a:pPr algn="ctr"/>
            <a:r>
              <a:rPr lang="fr-FR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 mieux ma Miséricorde.</a:t>
            </a:r>
            <a:endParaRPr lang="fr-FR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2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Film (10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333" y="0"/>
            <a:ext cx="9137667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1406" y="3429000"/>
            <a:ext cx="86439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</a:rPr>
              <a:t>   </a:t>
            </a:r>
            <a:r>
              <a:rPr lang="fr-FR" sz="4400" b="1" i="1" dirty="0" smtClean="0">
                <a:solidFill>
                  <a:schemeClr val="bg1"/>
                </a:solidFill>
              </a:rPr>
              <a:t>Rien ne pourra arracher </a:t>
            </a:r>
          </a:p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de mon Cœur </a:t>
            </a:r>
          </a:p>
          <a:p>
            <a:pPr algn="ctr"/>
            <a:r>
              <a:rPr lang="fr-FR" sz="4400" b="1" i="1" dirty="0" smtClean="0">
                <a:solidFill>
                  <a:schemeClr val="bg1"/>
                </a:solidFill>
              </a:rPr>
              <a:t>    l'amour qu’il a pour vous !</a:t>
            </a:r>
            <a:endParaRPr lang="fr-FR" sz="4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12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2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753"/>
          </a:xfrm>
        </p:spPr>
      </p:pic>
      <p:sp>
        <p:nvSpPr>
          <p:cNvPr id="5" name="ZoneTexte 4"/>
          <p:cNvSpPr txBox="1"/>
          <p:nvPr/>
        </p:nvSpPr>
        <p:spPr>
          <a:xfrm>
            <a:off x="500034" y="3389055"/>
            <a:ext cx="84296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Gardez cette confiance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en mon Cœur :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je vous pardonne, je vous aime,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je vous sanctifierai moi-même. </a:t>
            </a:r>
            <a:endParaRPr lang="fr-FR" sz="4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154097">
                <a:alpha val="8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réco-film (36).JPG"/>
          <p:cNvPicPr>
            <a:picLocks noChangeAspect="1"/>
          </p:cNvPicPr>
          <p:nvPr/>
        </p:nvPicPr>
        <p:blipFill>
          <a:blip r:embed="rId3" cstate="print"/>
          <a:srcRect r="1562" b="2083"/>
          <a:stretch>
            <a:fillRect/>
          </a:stretch>
        </p:blipFill>
        <p:spPr>
          <a:xfrm>
            <a:off x="0" y="24"/>
            <a:ext cx="9192638" cy="6858000"/>
          </a:xfrm>
          <a:prstGeom prst="rect">
            <a:avLst/>
          </a:prstGeom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-214346" y="3015496"/>
            <a:ext cx="950122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6796" dir="1593903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Pour leur amour, </a:t>
            </a:r>
            <a:r>
              <a:rPr lang="fr-BE" sz="4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j’ai </a:t>
            </a:r>
            <a:r>
              <a:rPr lang="fr-BE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voulu </a:t>
            </a:r>
            <a:endParaRPr lang="fr-BE" sz="4400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rester dans </a:t>
            </a:r>
            <a:r>
              <a:rPr lang="fr-BE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 </a:t>
            </a:r>
            <a:r>
              <a:rPr lang="fr-BE" sz="4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tabernacle</a:t>
            </a:r>
            <a:r>
              <a:rPr lang="fr-BE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</a:t>
            </a:r>
            <a:endParaRPr lang="fr-FR" sz="4400" b="1" i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0" y="5029200"/>
            <a:ext cx="91440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 smtClean="0">
                <a:solidFill>
                  <a:schemeClr val="bg1"/>
                </a:solidFill>
                <a:latin typeface="Comic Sans MS" pitchFamily="66" charset="0"/>
              </a:rPr>
              <a:t>Je demeure </a:t>
            </a:r>
            <a:r>
              <a:rPr lang="fr-BE" sz="4400" b="1" i="1" dirty="0">
                <a:solidFill>
                  <a:schemeClr val="bg1"/>
                </a:solidFill>
                <a:latin typeface="Comic Sans MS" pitchFamily="66" charset="0"/>
              </a:rPr>
              <a:t>voilé sous les apparences du </a:t>
            </a:r>
            <a:r>
              <a:rPr lang="fr-BE" sz="4400" b="1" i="1" dirty="0" smtClean="0">
                <a:solidFill>
                  <a:schemeClr val="bg1"/>
                </a:solidFill>
                <a:latin typeface="Comic Sans MS" pitchFamily="66" charset="0"/>
              </a:rPr>
              <a:t>pain.</a:t>
            </a:r>
            <a:endParaRPr lang="fr-BE" sz="4000" b="1" i="1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  <a:defRPr/>
            </a:pP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23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0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37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76200" y="1600200"/>
            <a:ext cx="88582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i="1" dirty="0" smtClean="0">
                <a:solidFill>
                  <a:srgbClr val="C00000"/>
                </a:solidFill>
              </a:rPr>
              <a:t>Je veux que les pécheurs </a:t>
            </a:r>
          </a:p>
          <a:p>
            <a:pPr algn="ctr"/>
            <a:r>
              <a:rPr lang="fr-FR" sz="4000" b="1" i="1" dirty="0" smtClean="0">
                <a:solidFill>
                  <a:srgbClr val="C00000"/>
                </a:solidFill>
              </a:rPr>
              <a:t>m'approchent </a:t>
            </a:r>
          </a:p>
          <a:p>
            <a:pPr algn="ctr"/>
            <a:r>
              <a:rPr lang="fr-FR" sz="4000" b="1" i="1" dirty="0" smtClean="0">
                <a:solidFill>
                  <a:srgbClr val="C00000"/>
                </a:solidFill>
              </a:rPr>
              <a:t>sans aucune crainte !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fr-FR" sz="4000" b="1" i="1" dirty="0" smtClean="0">
                <a:solidFill>
                  <a:srgbClr val="C00000"/>
                </a:solidFill>
              </a:rPr>
              <a:t>Plus grande est la misère, </a:t>
            </a:r>
          </a:p>
          <a:p>
            <a:pPr algn="ctr"/>
            <a:r>
              <a:rPr lang="fr-FR" sz="4000" b="1" i="1" dirty="0" smtClean="0">
                <a:solidFill>
                  <a:srgbClr val="C00000"/>
                </a:solidFill>
              </a:rPr>
              <a:t>plus grand </a:t>
            </a:r>
          </a:p>
          <a:p>
            <a:pPr algn="ctr"/>
            <a:r>
              <a:rPr lang="fr-FR" sz="4000" b="1" i="1" dirty="0" smtClean="0">
                <a:solidFill>
                  <a:srgbClr val="C00000"/>
                </a:solidFill>
              </a:rPr>
              <a:t>est le droit à ma miséricorde ! </a:t>
            </a:r>
            <a:endParaRPr lang="fr-FR" sz="4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Click="0" advTm="1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6" name="Espace réservé du contenu 3" descr="réco-film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66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57200" y="2798058"/>
            <a:ext cx="81534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400" b="1" i="1" dirty="0" smtClean="0">
                <a:solidFill>
                  <a:srgbClr val="FFFF00"/>
                </a:solidFill>
              </a:rPr>
              <a:t>Peu  m'importent  les  faiblesses, </a:t>
            </a:r>
          </a:p>
          <a:p>
            <a:pPr algn="ctr"/>
            <a:r>
              <a:rPr lang="fr-FR" sz="4400" b="1" i="1" dirty="0" smtClean="0">
                <a:solidFill>
                  <a:srgbClr val="FFFF00"/>
                </a:solidFill>
              </a:rPr>
              <a:t>ce que je veux c'est la </a:t>
            </a:r>
            <a:endParaRPr lang="fr-FR" sz="4000" b="1" i="1" dirty="0" smtClean="0">
              <a:solidFill>
                <a:srgbClr val="FFFF00"/>
              </a:solidFill>
            </a:endParaRPr>
          </a:p>
          <a:p>
            <a:pPr algn="ctr"/>
            <a:r>
              <a:rPr lang="fr-FR" sz="5400" b="1" i="1" dirty="0" smtClean="0">
                <a:solidFill>
                  <a:srgbClr val="C00000"/>
                </a:solidFill>
              </a:rPr>
              <a:t>CONFIANCE!</a:t>
            </a:r>
            <a:endParaRPr lang="fr-FR" sz="4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18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753"/>
          </a:xfrm>
        </p:spPr>
      </p:pic>
      <p:sp>
        <p:nvSpPr>
          <p:cNvPr id="5" name="ZoneTexte 4"/>
          <p:cNvSpPr txBox="1"/>
          <p:nvPr/>
        </p:nvSpPr>
        <p:spPr>
          <a:xfrm>
            <a:off x="685800" y="1871481"/>
            <a:ext cx="800105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Peu m'importent les misères, </a:t>
            </a:r>
          </a:p>
          <a:p>
            <a:pPr algn="ctr"/>
            <a:r>
              <a:rPr lang="fr-FR" sz="4000" b="1" i="1" dirty="0" smtClean="0">
                <a:solidFill>
                  <a:schemeClr val="bg1"/>
                </a:solidFill>
              </a:rPr>
              <a:t>ce que je veux c'est </a:t>
            </a:r>
          </a:p>
          <a:p>
            <a:pPr algn="ctr"/>
            <a:endParaRPr lang="fr-FR" sz="4000" b="1" i="1" dirty="0" smtClean="0">
              <a:solidFill>
                <a:schemeClr val="bg1"/>
              </a:solidFill>
            </a:endParaRPr>
          </a:p>
          <a:p>
            <a:pPr algn="ctr"/>
            <a:r>
              <a:rPr lang="fr-FR" sz="5400" b="1" i="1" dirty="0" smtClean="0">
                <a:solidFill>
                  <a:srgbClr val="C00000"/>
                </a:solidFill>
              </a:rPr>
              <a:t>l'AMOUR!</a:t>
            </a:r>
            <a:endParaRPr lang="fr-FR" sz="40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Click="0" advTm="1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4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228600" y="2743200"/>
            <a:ext cx="85344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800" b="1" i="1" dirty="0" smtClean="0">
                <a:solidFill>
                  <a:schemeClr val="bg1"/>
                </a:solidFill>
              </a:rPr>
              <a:t>Comptez sur mon pardon et</a:t>
            </a:r>
          </a:p>
          <a:p>
            <a:pPr algn="ctr"/>
            <a:r>
              <a:rPr lang="fr-FR" sz="3800" b="1" i="1" dirty="0" smtClean="0">
                <a:solidFill>
                  <a:schemeClr val="bg1"/>
                </a:solidFill>
              </a:rPr>
              <a:t> croyez que vos péchés n'arriveront jamais à dépasser ma                        </a:t>
            </a:r>
            <a:r>
              <a:rPr lang="fr-FR" sz="3800" b="1" i="1" dirty="0" smtClean="0">
                <a:solidFill>
                  <a:srgbClr val="FFFF00"/>
                </a:solidFill>
              </a:rPr>
              <a:t>MISERICORDE </a:t>
            </a:r>
          </a:p>
          <a:p>
            <a:pPr algn="ctr"/>
            <a:r>
              <a:rPr lang="fr-FR" sz="3800" b="1" i="1" dirty="0" smtClean="0">
                <a:solidFill>
                  <a:schemeClr val="bg1"/>
                </a:solidFill>
              </a:rPr>
              <a:t>car elle est infinie!</a:t>
            </a:r>
            <a:endParaRPr lang="fr-FR" sz="3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17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3" descr="réco-film (4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6858000"/>
          </a:xfrm>
        </p:spPr>
      </p:pic>
      <p:pic>
        <p:nvPicPr>
          <p:cNvPr id="120837" name="Picture 5" descr="Christ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2133600" y="467908"/>
            <a:ext cx="4648200" cy="59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611188" y="3581400"/>
            <a:ext cx="76327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8392" dir="1308085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800" b="1" i="1" spc="-15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Voilà  la  fin  que je  veux       réaliser,  voilà  mon</a:t>
            </a:r>
            <a:r>
              <a:rPr lang="fr-BE" sz="4800" b="1" i="1" spc="-15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fr-BE" sz="4800" b="1" i="1" spc="-15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 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OEUVRE  D'AMOUR !</a:t>
            </a:r>
          </a:p>
        </p:txBody>
      </p:sp>
    </p:spTree>
  </p:cSld>
  <p:clrMapOvr>
    <a:masterClrMapping/>
  </p:clrMapOvr>
  <p:transition spd="slow" advClick="0" advTm="1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20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0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réco-film (4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6858000"/>
          </a:xfrm>
        </p:spPr>
      </p:pic>
      <p:sp>
        <p:nvSpPr>
          <p:cNvPr id="6" name="ZoneTexte 5"/>
          <p:cNvSpPr txBox="1"/>
          <p:nvPr/>
        </p:nvSpPr>
        <p:spPr>
          <a:xfrm>
            <a:off x="457200" y="685800"/>
            <a:ext cx="80772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400" b="1" dirty="0" smtClean="0">
                <a:latin typeface="Comic Sans MS" pitchFamily="66" charset="0"/>
              </a:rPr>
              <a:t>Extrait de</a:t>
            </a:r>
          </a:p>
          <a:p>
            <a:pPr algn="ctr"/>
            <a:r>
              <a:rPr lang="fr-BE" sz="4400" b="1" dirty="0" smtClean="0">
                <a:latin typeface="Comic Sans MS" pitchFamily="66" charset="0"/>
              </a:rPr>
              <a:t> </a:t>
            </a:r>
          </a:p>
          <a:p>
            <a:pPr algn="ctr"/>
            <a:r>
              <a:rPr lang="fr-BE" sz="4400" b="1" dirty="0" smtClean="0">
                <a:solidFill>
                  <a:schemeClr val="bg1"/>
                </a:solidFill>
                <a:latin typeface="Comic Sans MS" pitchFamily="66" charset="0"/>
              </a:rPr>
              <a:t>« UN APPEL A L’AMOUR »</a:t>
            </a:r>
          </a:p>
          <a:p>
            <a:pPr algn="ctr"/>
            <a:endParaRPr lang="fr-BE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r>
              <a:rPr lang="fr-BE" sz="3200" b="1" dirty="0" smtClean="0">
                <a:solidFill>
                  <a:schemeClr val="bg1"/>
                </a:solidFill>
                <a:latin typeface="Comic Sans MS" pitchFamily="66" charset="0"/>
              </a:rPr>
              <a:t>Message de Jésus à </a:t>
            </a:r>
          </a:p>
          <a:p>
            <a:pPr algn="ctr"/>
            <a:r>
              <a:rPr lang="fr-BE" sz="3200" b="1" dirty="0" smtClean="0">
                <a:solidFill>
                  <a:schemeClr val="bg1"/>
                </a:solidFill>
                <a:latin typeface="Comic Sans MS" pitchFamily="66" charset="0"/>
              </a:rPr>
              <a:t>Sr </a:t>
            </a:r>
            <a:r>
              <a:rPr lang="fr-BE" sz="3200" b="1" dirty="0" err="1" smtClean="0">
                <a:solidFill>
                  <a:schemeClr val="bg1"/>
                </a:solidFill>
                <a:latin typeface="Comic Sans MS" pitchFamily="66" charset="0"/>
              </a:rPr>
              <a:t>Josefa</a:t>
            </a:r>
            <a:r>
              <a:rPr lang="fr-BE" sz="32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fr-BE" sz="3200" b="1" dirty="0" err="1" smtClean="0">
                <a:solidFill>
                  <a:schemeClr val="bg1"/>
                </a:solidFill>
                <a:latin typeface="Comic Sans MS" pitchFamily="66" charset="0"/>
              </a:rPr>
              <a:t>Menendez</a:t>
            </a:r>
            <a:endParaRPr lang="fr-BE" sz="32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r>
              <a:rPr lang="fr-BE" sz="2000" b="1" dirty="0" smtClean="0">
                <a:solidFill>
                  <a:schemeClr val="bg1"/>
                </a:solidFill>
                <a:latin typeface="Comic Sans MS" pitchFamily="66" charset="0"/>
              </a:rPr>
              <a:t>1920-1923</a:t>
            </a:r>
          </a:p>
          <a:p>
            <a:pPr algn="ctr"/>
            <a:endParaRPr lang="fr-BE" sz="3600" b="1" dirty="0" smtClean="0">
              <a:latin typeface="Comic Sans MS" pitchFamily="66" charset="0"/>
            </a:endParaRPr>
          </a:p>
          <a:p>
            <a:pPr algn="ctr"/>
            <a:r>
              <a:rPr lang="fr-BE" sz="2000" b="1" dirty="0" smtClean="0">
                <a:solidFill>
                  <a:srgbClr val="FFFF00"/>
                </a:solidFill>
                <a:latin typeface="Comic Sans MS" pitchFamily="66" charset="0"/>
              </a:rPr>
              <a:t>  Œuvre du Sacré-Cœur</a:t>
            </a:r>
          </a:p>
          <a:p>
            <a:pPr algn="ctr"/>
            <a:r>
              <a:rPr lang="fr-BE" b="1" dirty="0" smtClean="0">
                <a:solidFill>
                  <a:srgbClr val="FFFF00"/>
                </a:solidFill>
                <a:latin typeface="Comic Sans MS" pitchFamily="66" charset="0"/>
              </a:rPr>
              <a:t> Rue de l’Abondance, 31 - 1210 -</a:t>
            </a:r>
            <a:r>
              <a:rPr lang="fr-FR" sz="32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fr-FR" b="1" dirty="0" smtClean="0">
                <a:solidFill>
                  <a:srgbClr val="FFFF00"/>
                </a:solidFill>
                <a:latin typeface="Comic Sans MS" pitchFamily="66" charset="0"/>
              </a:rPr>
              <a:t>Bruxelles</a:t>
            </a:r>
            <a:endParaRPr lang="fr-BE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/>
            <a:r>
              <a:rPr lang="fr-BE" b="1" dirty="0" smtClean="0">
                <a:solidFill>
                  <a:srgbClr val="FFFF00"/>
                </a:solidFill>
                <a:latin typeface="Comic Sans MS" pitchFamily="66" charset="0"/>
              </a:rPr>
              <a:t>  Site: œuvre-du-sacre-cœur.be</a:t>
            </a:r>
            <a:endParaRPr lang="fr-BE" sz="11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fr-FR" dirty="0"/>
          </a:p>
        </p:txBody>
      </p:sp>
    </p:spTree>
  </p:cSld>
  <p:clrMapOvr>
    <a:masterClrMapping/>
  </p:clrMapOvr>
  <p:transition spd="slow" advTm="1100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réco-film (34).JPG"/>
          <p:cNvPicPr>
            <a:picLocks noChangeAspect="1"/>
          </p:cNvPicPr>
          <p:nvPr/>
        </p:nvPicPr>
        <p:blipFill>
          <a:blip r:embed="rId3" cstate="print"/>
          <a:srcRect l="1480" r="148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468313" y="71834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fr-FR" sz="3200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2342745"/>
            <a:ext cx="91440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8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Par </a:t>
            </a:r>
            <a:r>
              <a:rPr lang="fr-BE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amour </a:t>
            </a:r>
            <a:endParaRPr lang="fr-BE" sz="88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fr-BE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je supporte l’oubli,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les mépris, la solitude.</a:t>
            </a:r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627313" y="5734050"/>
            <a:ext cx="475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BE" sz="1800"/>
              <a:t>                  </a:t>
            </a:r>
            <a:r>
              <a:rPr lang="fr-BE" sz="2400" b="1"/>
              <a:t>BETHLEEM</a:t>
            </a:r>
          </a:p>
        </p:txBody>
      </p:sp>
      <p:pic>
        <p:nvPicPr>
          <p:cNvPr id="7173" name="Picture 5" descr="030 MR "/>
          <p:cNvPicPr>
            <a:picLocks noChangeAspect="1" noChangeArrowheads="1"/>
          </p:cNvPicPr>
          <p:nvPr/>
        </p:nvPicPr>
        <p:blipFill>
          <a:blip r:embed="rId3" cstate="print">
            <a:lum bright="-2000" contrast="12000"/>
          </a:blip>
          <a:srcRect/>
          <a:stretch>
            <a:fillRect/>
          </a:stretch>
        </p:blipFill>
        <p:spPr bwMode="auto">
          <a:xfrm>
            <a:off x="-10638" y="0"/>
            <a:ext cx="91690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755650" y="3021013"/>
            <a:ext cx="7848600" cy="1920875"/>
          </a:xfrm>
          <a:prstGeom prst="rect">
            <a:avLst/>
          </a:prstGeom>
          <a:solidFill>
            <a:srgbClr val="33CC33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Je veux vous pardonner aussi souvent que vous aurez besoin de recouvrer la grâce.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14282" y="888856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5400" b="1" i="1" spc="-150" dirty="0" smtClean="0">
                <a:solidFill>
                  <a:srgbClr val="FFFF00"/>
                </a:solidFill>
              </a:rPr>
              <a:t>J’ai voulu vous laisser </a:t>
            </a:r>
          </a:p>
          <a:p>
            <a:pPr algn="ctr"/>
            <a:r>
              <a:rPr lang="fr-BE" sz="5400" b="1" i="1" spc="-150" dirty="0" smtClean="0">
                <a:solidFill>
                  <a:srgbClr val="FFFF00"/>
                </a:solidFill>
              </a:rPr>
              <a:t>le sacrement de pénitence</a:t>
            </a:r>
            <a:endParaRPr lang="fr-FR" sz="5400" b="1" i="1" spc="-150" dirty="0">
              <a:solidFill>
                <a:srgbClr val="FFFF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928662" y="5098333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800" b="1" i="1" dirty="0" smtClean="0">
                <a:solidFill>
                  <a:schemeClr val="bg1"/>
                </a:solidFill>
              </a:rPr>
              <a:t>   </a:t>
            </a:r>
            <a:r>
              <a:rPr lang="fr-BE" sz="5400" b="1" i="1" dirty="0" smtClean="0">
                <a:solidFill>
                  <a:schemeClr val="bg1"/>
                </a:solidFill>
              </a:rPr>
              <a:t>Là, je vous attends!</a:t>
            </a:r>
            <a:endParaRPr lang="fr-FR" sz="5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2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Jourdain"/>
          <p:cNvPicPr>
            <a:picLocks noChangeAspect="1" noChangeArrowheads="1"/>
          </p:cNvPicPr>
          <p:nvPr/>
        </p:nvPicPr>
        <p:blipFill>
          <a:blip r:embed="rId3" cstate="print">
            <a:lum bright="10000" contrast="3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50825" y="1628775"/>
            <a:ext cx="8893175" cy="370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2363" dir="20757825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Là, je désire que vous veniez vous laver de vos fautes,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4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non avec de l’eau, </a:t>
            </a:r>
            <a:r>
              <a:rPr lang="fr-BE" sz="4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mais 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54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dans </a:t>
            </a:r>
            <a:r>
              <a:rPr lang="fr-BE" sz="5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mon propre sang.</a:t>
            </a:r>
          </a:p>
        </p:txBody>
      </p:sp>
    </p:spTree>
  </p:cSld>
  <p:clrMapOvr>
    <a:masterClrMapping/>
  </p:clrMapOvr>
  <p:transition spd="slow" advClick="0" advTm="23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réco-film (30).JPG"/>
          <p:cNvPicPr>
            <a:picLocks noChangeAspect="1"/>
          </p:cNvPicPr>
          <p:nvPr/>
        </p:nvPicPr>
        <p:blipFill>
          <a:blip r:embed="rId3" cstate="print"/>
          <a:srcRect b="94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619250" y="6223000"/>
            <a:ext cx="612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BE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943001" y="822325"/>
            <a:ext cx="7343775" cy="1920875"/>
          </a:xfrm>
          <a:prstGeom prst="rect">
            <a:avLst/>
          </a:prstGeom>
          <a:solidFill>
            <a:srgbClr val="A3FBA3">
              <a:alpha val="4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Au cours des siècles, j'ai  montré combien le désir du salut de tous me consume.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71471" y="3933825"/>
            <a:ext cx="8286809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BE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J’ai fait connaître </a:t>
            </a:r>
          </a:p>
          <a:p>
            <a:pPr algn="ctr">
              <a:defRPr/>
            </a:pPr>
            <a:r>
              <a:rPr lang="fr-BE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mon </a:t>
            </a:r>
            <a:r>
              <a:rPr lang="fr-BE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Coeur</a:t>
            </a:r>
            <a:r>
              <a:rPr lang="fr-BE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fr-FR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fr-FR" sz="5400" dirty="0"/>
          </a:p>
        </p:txBody>
      </p:sp>
    </p:spTree>
  </p:cSld>
  <p:clrMapOvr>
    <a:masterClrMapping/>
  </p:clrMapOvr>
  <p:transition spd="slow" advClick="0" advTm="2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10244" name="Picture 4" descr="081 Nazareth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0" y="-588"/>
            <a:ext cx="9144000" cy="685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14282" y="1500174"/>
            <a:ext cx="8501122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BE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Maintenant</a:t>
            </a:r>
            <a:endParaRPr lang="fr-BE" sz="2400" dirty="0" smtClean="0"/>
          </a:p>
          <a:p>
            <a:pPr algn="ctr">
              <a:spcBef>
                <a:spcPct val="50000"/>
              </a:spcBef>
              <a:defRPr/>
            </a:pPr>
            <a:r>
              <a:rPr lang="fr-BE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je veux quelque chose</a:t>
            </a:r>
          </a:p>
          <a:p>
            <a:pPr algn="ctr">
              <a:spcBef>
                <a:spcPct val="50000"/>
              </a:spcBef>
              <a:defRPr/>
            </a:pPr>
            <a:r>
              <a:rPr lang="fr-BE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r-BE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plus…</a:t>
            </a:r>
            <a:endParaRPr lang="fr-BE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Click="0" advTm="13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906</Words>
  <Application>Microsoft Office PowerPoint</Application>
  <PresentationFormat>Affichage à l'écran (4:3)</PresentationFormat>
  <Paragraphs>202</Paragraphs>
  <Slides>45</Slides>
  <Notes>45</Notes>
  <HiddenSlides>0</HiddenSlides>
  <MMClips>2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46" baseType="lpstr">
      <vt:lpstr>Office Theme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Message d'Amour et de miséricorde</dc:title>
  <dc:creator>Adriana</dc:creator>
  <cp:lastModifiedBy>Denis Monique</cp:lastModifiedBy>
  <cp:revision>58</cp:revision>
  <dcterms:created xsi:type="dcterms:W3CDTF">2006-08-16T00:00:00Z</dcterms:created>
  <dcterms:modified xsi:type="dcterms:W3CDTF">2014-01-23T10:46:32Z</dcterms:modified>
</cp:coreProperties>
</file>